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63" r:id="rId4"/>
    <p:sldId id="264" r:id="rId5"/>
    <p:sldId id="262" r:id="rId6"/>
    <p:sldId id="261" r:id="rId7"/>
    <p:sldId id="258" r:id="rId8"/>
    <p:sldId id="268" r:id="rId9"/>
    <p:sldId id="267" r:id="rId10"/>
    <p:sldId id="265" r:id="rId11"/>
    <p:sldId id="266" r:id="rId12"/>
    <p:sldId id="257" r:id="rId13"/>
    <p:sldId id="260" r:id="rId14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0FE1-234D-4B63-B5EB-98551C3E58D1}" type="datetimeFigureOut">
              <a:rPr lang="cs-CZ" smtClean="0"/>
              <a:t>10.12.2016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70FB9-A318-40C1-90BF-C47C19A6D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49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5ABCE4-BAD6-4A9A-AF19-72510D63B134}" type="datetime1">
              <a:rPr lang="cs-CZ" smtClean="0"/>
              <a:t>10.12.2016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223829"/>
            <a:ext cx="127966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0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FC702A10-0DAE-4913-91B9-CCBF64A85239}" type="datetime1">
              <a:rPr lang="cs-CZ" smtClean="0"/>
              <a:t>10.12.2016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825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62FC7E91-640D-4651-BCE8-AB2977C7871C}" type="datetime1">
              <a:rPr lang="cs-CZ" smtClean="0"/>
              <a:t>10.12.2016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85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0000" rIns="90000"/>
          <a:lstStyle>
            <a:lvl1pPr marL="491490" indent="-457200">
              <a:spcBef>
                <a:spcPts val="1000"/>
              </a:spcBef>
              <a:buFont typeface="Symbol" panose="05050102010706020507" pitchFamily="18" charset="2"/>
              <a:buChar char="-"/>
              <a:defRPr/>
            </a:lvl1pPr>
            <a:lvl2pPr marL="548640" indent="-342900">
              <a:buFont typeface="Symbol" panose="05050102010706020507" pitchFamily="18" charset="2"/>
              <a:buChar char="-"/>
              <a:defRPr/>
            </a:lvl2pPr>
            <a:lvl3pPr marL="754380" indent="-342900">
              <a:buFont typeface="Symbol" panose="05050102010706020507" pitchFamily="18" charset="2"/>
              <a:buChar char="-"/>
              <a:defRPr/>
            </a:lvl3pPr>
            <a:lvl4pPr marL="902970" indent="-285750">
              <a:buFont typeface="Symbol" panose="05050102010706020507" pitchFamily="18" charset="2"/>
              <a:buChar char="-"/>
              <a:defRPr/>
            </a:lvl4pPr>
            <a:lvl5pPr marL="1068710" indent="-285750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8020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8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5D2FEE07-0897-4A62-950A-2C33C17ECC3C}" type="datetime1">
              <a:rPr lang="cs-CZ" smtClean="0"/>
              <a:t>10.12.2016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0619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4FEEA4E7-48F0-42A7-8FEC-3C7C528BFEA7}" type="datetime1">
              <a:rPr lang="cs-CZ" smtClean="0"/>
              <a:t>10.12.2016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24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278067C4-7852-4030-9B81-E57E412BE8B8}" type="datetime1">
              <a:rPr lang="cs-CZ" smtClean="0"/>
              <a:t>10.12.2016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912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A9926DF7-E4B9-44D4-899B-7B896FC404AA}" type="datetime1">
              <a:rPr lang="cs-CZ" smtClean="0"/>
              <a:t>10.12.2016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2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726093C7-86BA-4044-9126-D636B2BDCC5E}" type="datetime1">
              <a:rPr lang="cs-CZ" smtClean="0"/>
              <a:t>10.12.2016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675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/>
          <a:lstStyle/>
          <a:p>
            <a:fld id="{89EAAD24-A83B-4852-856B-ECAF01570C60}" type="datetime1">
              <a:rPr lang="cs-CZ" smtClean="0"/>
              <a:t>10.12.2016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599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81457" y="182880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655580D3-619D-495A-ABD6-6D6344964130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971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548640" indent="-514350" algn="l" defTabSz="6858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100000"/>
        <a:buFont typeface="Symbol" panose="05050102010706020507" pitchFamily="18" charset="2"/>
        <a:buChar char="-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62940" indent="-45720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>
          <a:schemeClr val="accent1"/>
        </a:buClr>
        <a:buSzPct val="100000"/>
        <a:buFont typeface="Symbol" panose="05050102010706020507" pitchFamily="18" charset="2"/>
        <a:buChar char="-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68680" indent="-45720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>
          <a:schemeClr val="accent1"/>
        </a:buClr>
        <a:buSzPct val="100000"/>
        <a:buFont typeface="Symbol" panose="05050102010706020507" pitchFamily="18" charset="2"/>
        <a:buChar char="-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60120" indent="-34290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>
          <a:schemeClr val="accent1"/>
        </a:buClr>
        <a:buSzPct val="100000"/>
        <a:buFont typeface="Symbol" panose="05050102010706020507" pitchFamily="18" charset="2"/>
        <a:buChar char="-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25860" indent="-342900" algn="l" defTabSz="685800" rtl="0" eaLnBrk="1" latinLnBrk="0" hangingPunct="1">
        <a:lnSpc>
          <a:spcPct val="100000"/>
        </a:lnSpc>
        <a:spcBef>
          <a:spcPts val="150"/>
        </a:spcBef>
        <a:spcAft>
          <a:spcPts val="300"/>
        </a:spcAft>
        <a:buClr>
          <a:schemeClr val="accent1"/>
        </a:buClr>
        <a:buSzPct val="100000"/>
        <a:buFont typeface="Symbol" panose="05050102010706020507" pitchFamily="18" charset="2"/>
        <a:buChar char="-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Interpret IFJ16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Projekt do předmětů IFJ a IAL</a:t>
            </a:r>
          </a:p>
          <a:p>
            <a:r>
              <a:rPr lang="cs-CZ" dirty="0"/>
              <a:t>Tým 067, varianta a/2/I</a:t>
            </a: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360727"/>
            <a:ext cx="5400000" cy="22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67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Heapsort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340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Binární vyhledávácí strom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694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nástroje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12</a:t>
            </a:fld>
            <a:endParaRPr lang="cs-CZ" dirty="0"/>
          </a:p>
        </p:txBody>
      </p:sp>
      <p:grpSp>
        <p:nvGrpSpPr>
          <p:cNvPr id="41" name="Skupina 40"/>
          <p:cNvGrpSpPr/>
          <p:nvPr/>
        </p:nvGrpSpPr>
        <p:grpSpPr>
          <a:xfrm>
            <a:off x="744084" y="1773013"/>
            <a:ext cx="1829056" cy="2158286"/>
            <a:chOff x="744084" y="1773013"/>
            <a:chExt cx="1829056" cy="2158286"/>
          </a:xfrm>
        </p:grpSpPr>
        <p:pic>
          <p:nvPicPr>
            <p:cNvPr id="14" name="Obrázek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85" y="1773013"/>
              <a:ext cx="1829055" cy="1829055"/>
            </a:xfrm>
            <a:prstGeom prst="rect">
              <a:avLst/>
            </a:prstGeom>
          </p:spPr>
        </p:pic>
        <p:sp>
          <p:nvSpPr>
            <p:cNvPr id="21" name="TextovéPole 20"/>
            <p:cNvSpPr txBox="1"/>
            <p:nvPr/>
          </p:nvSpPr>
          <p:spPr>
            <a:xfrm>
              <a:off x="744084" y="3623522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/>
                <a:t>Git </a:t>
              </a:r>
              <a:r>
                <a:rPr lang="cs-CZ" sz="1400" dirty="0" err="1"/>
                <a:t>for</a:t>
              </a:r>
              <a:r>
                <a:rPr lang="cs-CZ" sz="1400" dirty="0"/>
                <a:t> </a:t>
              </a:r>
              <a:r>
                <a:rPr lang="cs-CZ" sz="1400" dirty="0" err="1"/>
                <a:t>Win</a:t>
              </a:r>
              <a:endParaRPr lang="cs-CZ" sz="1400" dirty="0"/>
            </a:p>
          </p:txBody>
        </p:sp>
      </p:grpSp>
      <p:grpSp>
        <p:nvGrpSpPr>
          <p:cNvPr id="42" name="Skupina 41"/>
          <p:cNvGrpSpPr/>
          <p:nvPr/>
        </p:nvGrpSpPr>
        <p:grpSpPr>
          <a:xfrm>
            <a:off x="2686318" y="1773012"/>
            <a:ext cx="1829079" cy="2156670"/>
            <a:chOff x="2686318" y="1773012"/>
            <a:chExt cx="1829079" cy="2156670"/>
          </a:xfrm>
        </p:grpSpPr>
        <p:pic>
          <p:nvPicPr>
            <p:cNvPr id="15" name="Obrázek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342" y="1773012"/>
              <a:ext cx="1829055" cy="1829055"/>
            </a:xfrm>
            <a:prstGeom prst="rect">
              <a:avLst/>
            </a:prstGeom>
          </p:spPr>
        </p:pic>
        <p:sp>
          <p:nvSpPr>
            <p:cNvPr id="22" name="TextovéPole 21"/>
            <p:cNvSpPr txBox="1"/>
            <p:nvPr/>
          </p:nvSpPr>
          <p:spPr>
            <a:xfrm>
              <a:off x="2686318" y="3621905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 err="1"/>
                <a:t>GitHub</a:t>
              </a:r>
              <a:r>
                <a:rPr lang="cs-CZ" sz="1400" dirty="0"/>
                <a:t> </a:t>
              </a:r>
              <a:r>
                <a:rPr lang="cs-CZ" sz="1400" dirty="0" err="1"/>
                <a:t>for</a:t>
              </a:r>
              <a:r>
                <a:rPr lang="cs-CZ" sz="1400" dirty="0"/>
                <a:t> </a:t>
              </a:r>
              <a:r>
                <a:rPr lang="cs-CZ" sz="1400" dirty="0" err="1"/>
                <a:t>Win</a:t>
              </a:r>
              <a:endParaRPr lang="cs-CZ" sz="1400" dirty="0"/>
            </a:p>
          </p:txBody>
        </p:sp>
      </p:grpSp>
      <p:grpSp>
        <p:nvGrpSpPr>
          <p:cNvPr id="44" name="Skupina 43"/>
          <p:cNvGrpSpPr/>
          <p:nvPr/>
        </p:nvGrpSpPr>
        <p:grpSpPr>
          <a:xfrm>
            <a:off x="4628579" y="1792853"/>
            <a:ext cx="1829075" cy="2136830"/>
            <a:chOff x="4628579" y="1792853"/>
            <a:chExt cx="1829075" cy="2136830"/>
          </a:xfrm>
        </p:grpSpPr>
        <p:pic>
          <p:nvPicPr>
            <p:cNvPr id="18" name="Obrázek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599" y="1792853"/>
              <a:ext cx="1829055" cy="1829055"/>
            </a:xfrm>
            <a:prstGeom prst="rect">
              <a:avLst/>
            </a:prstGeom>
          </p:spPr>
        </p:pic>
        <p:sp>
          <p:nvSpPr>
            <p:cNvPr id="23" name="TextovéPole 22"/>
            <p:cNvSpPr txBox="1"/>
            <p:nvPr/>
          </p:nvSpPr>
          <p:spPr>
            <a:xfrm>
              <a:off x="4628579" y="3621906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 err="1"/>
                <a:t>Slack</a:t>
              </a:r>
              <a:endParaRPr lang="cs-CZ" sz="1400" dirty="0"/>
            </a:p>
          </p:txBody>
        </p:sp>
      </p:grpSp>
      <p:grpSp>
        <p:nvGrpSpPr>
          <p:cNvPr id="40" name="Skupina 39"/>
          <p:cNvGrpSpPr/>
          <p:nvPr/>
        </p:nvGrpSpPr>
        <p:grpSpPr>
          <a:xfrm>
            <a:off x="6570841" y="4007750"/>
            <a:ext cx="1829072" cy="2137704"/>
            <a:chOff x="6570840" y="4236845"/>
            <a:chExt cx="1829072" cy="2137704"/>
          </a:xfrm>
        </p:grpSpPr>
        <p:pic>
          <p:nvPicPr>
            <p:cNvPr id="17" name="Obrázek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857" y="4236845"/>
              <a:ext cx="1829055" cy="1829055"/>
            </a:xfrm>
            <a:prstGeom prst="rect">
              <a:avLst/>
            </a:prstGeom>
          </p:spPr>
        </p:pic>
        <p:sp>
          <p:nvSpPr>
            <p:cNvPr id="24" name="TextovéPole 23"/>
            <p:cNvSpPr txBox="1"/>
            <p:nvPr/>
          </p:nvSpPr>
          <p:spPr>
            <a:xfrm>
              <a:off x="6570840" y="6066772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/>
                <a:t>Notepad++</a:t>
              </a:r>
            </a:p>
          </p:txBody>
        </p:sp>
      </p:grpSp>
      <p:grpSp>
        <p:nvGrpSpPr>
          <p:cNvPr id="45" name="Skupina 44"/>
          <p:cNvGrpSpPr/>
          <p:nvPr/>
        </p:nvGrpSpPr>
        <p:grpSpPr>
          <a:xfrm>
            <a:off x="6570840" y="1792853"/>
            <a:ext cx="1829055" cy="2136523"/>
            <a:chOff x="6570840" y="1792853"/>
            <a:chExt cx="1829055" cy="2136523"/>
          </a:xfrm>
        </p:grpSpPr>
        <p:pic>
          <p:nvPicPr>
            <p:cNvPr id="13" name="Obrázek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840" y="1792853"/>
              <a:ext cx="1829055" cy="1829055"/>
            </a:xfrm>
            <a:prstGeom prst="rect">
              <a:avLst/>
            </a:prstGeom>
          </p:spPr>
        </p:pic>
        <p:sp>
          <p:nvSpPr>
            <p:cNvPr id="33" name="TextovéPole 32"/>
            <p:cNvSpPr txBox="1"/>
            <p:nvPr/>
          </p:nvSpPr>
          <p:spPr>
            <a:xfrm>
              <a:off x="6570840" y="3621599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 err="1"/>
                <a:t>Facebook</a:t>
              </a:r>
              <a:endParaRPr lang="cs-CZ" sz="1400" dirty="0"/>
            </a:p>
          </p:txBody>
        </p:sp>
      </p:grpSp>
      <p:grpSp>
        <p:nvGrpSpPr>
          <p:cNvPr id="39" name="Skupina 38"/>
          <p:cNvGrpSpPr/>
          <p:nvPr/>
        </p:nvGrpSpPr>
        <p:grpSpPr>
          <a:xfrm>
            <a:off x="4628580" y="4007749"/>
            <a:ext cx="1829076" cy="2137704"/>
            <a:chOff x="4628579" y="4236844"/>
            <a:chExt cx="1829076" cy="2137704"/>
          </a:xfrm>
        </p:grpSpPr>
        <p:pic>
          <p:nvPicPr>
            <p:cNvPr id="19" name="Obrázek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600" y="4236844"/>
              <a:ext cx="1829055" cy="1829055"/>
            </a:xfrm>
            <a:prstGeom prst="rect">
              <a:avLst/>
            </a:prstGeom>
          </p:spPr>
        </p:pic>
        <p:sp>
          <p:nvSpPr>
            <p:cNvPr id="34" name="TextovéPole 33"/>
            <p:cNvSpPr txBox="1"/>
            <p:nvPr/>
          </p:nvSpPr>
          <p:spPr>
            <a:xfrm>
              <a:off x="4628579" y="6066771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/>
                <a:t>VS </a:t>
              </a:r>
              <a:r>
                <a:rPr lang="cs-CZ" sz="1400" dirty="0" err="1"/>
                <a:t>Code</a:t>
              </a:r>
              <a:endParaRPr lang="cs-CZ" sz="1400" dirty="0"/>
            </a:p>
          </p:txBody>
        </p:sp>
      </p:grpSp>
      <p:grpSp>
        <p:nvGrpSpPr>
          <p:cNvPr id="38" name="Skupina 37"/>
          <p:cNvGrpSpPr/>
          <p:nvPr/>
        </p:nvGrpSpPr>
        <p:grpSpPr>
          <a:xfrm>
            <a:off x="2686319" y="4007751"/>
            <a:ext cx="1829080" cy="2136219"/>
            <a:chOff x="2686318" y="4236846"/>
            <a:chExt cx="1829080" cy="2136219"/>
          </a:xfrm>
        </p:grpSpPr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343" y="4236846"/>
              <a:ext cx="1829055" cy="1829055"/>
            </a:xfrm>
            <a:prstGeom prst="rect">
              <a:avLst/>
            </a:prstGeom>
          </p:spPr>
        </p:pic>
        <p:sp>
          <p:nvSpPr>
            <p:cNvPr id="35" name="TextovéPole 34"/>
            <p:cNvSpPr txBox="1"/>
            <p:nvPr/>
          </p:nvSpPr>
          <p:spPr>
            <a:xfrm>
              <a:off x="2686318" y="6065288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 err="1"/>
                <a:t>Code</a:t>
              </a:r>
              <a:r>
                <a:rPr lang="cs-CZ" sz="1400" dirty="0"/>
                <a:t>::</a:t>
              </a:r>
              <a:r>
                <a:rPr lang="cs-CZ" sz="1400" dirty="0" err="1"/>
                <a:t>Blocks</a:t>
              </a:r>
              <a:endParaRPr lang="cs-CZ" sz="1400" dirty="0"/>
            </a:p>
          </p:txBody>
        </p:sp>
      </p:grpSp>
      <p:grpSp>
        <p:nvGrpSpPr>
          <p:cNvPr id="37" name="Skupina 36"/>
          <p:cNvGrpSpPr/>
          <p:nvPr/>
        </p:nvGrpSpPr>
        <p:grpSpPr>
          <a:xfrm>
            <a:off x="744084" y="4007752"/>
            <a:ext cx="1829058" cy="2136217"/>
            <a:chOff x="744083" y="4236847"/>
            <a:chExt cx="1829058" cy="2136217"/>
          </a:xfrm>
        </p:grpSpPr>
        <p:pic>
          <p:nvPicPr>
            <p:cNvPr id="16" name="Obrázek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86" y="4236847"/>
              <a:ext cx="1829055" cy="1829055"/>
            </a:xfrm>
            <a:prstGeom prst="rect">
              <a:avLst/>
            </a:prstGeom>
          </p:spPr>
        </p:pic>
        <p:sp>
          <p:nvSpPr>
            <p:cNvPr id="36" name="TextovéPole 35"/>
            <p:cNvSpPr txBox="1"/>
            <p:nvPr/>
          </p:nvSpPr>
          <p:spPr>
            <a:xfrm>
              <a:off x="744083" y="6065287"/>
              <a:ext cx="1829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sz="1400" dirty="0" err="1"/>
                <a:t>Bash</a:t>
              </a:r>
              <a:r>
                <a:rPr lang="cs-CZ" sz="1400" dirty="0"/>
                <a:t> </a:t>
              </a:r>
              <a:r>
                <a:rPr lang="cs-CZ" sz="1400" dirty="0" err="1"/>
                <a:t>for</a:t>
              </a:r>
              <a:r>
                <a:rPr lang="cs-CZ" sz="1400" dirty="0"/>
                <a:t> </a:t>
              </a:r>
              <a:r>
                <a:rPr lang="cs-CZ" sz="1400" dirty="0" err="1"/>
                <a:t>Win</a:t>
              </a:r>
              <a:endParaRPr lang="cs-CZ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138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DĚKUJEME ZA POZORNOST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4294967295"/>
          </p:nvPr>
        </p:nvSpPr>
        <p:spPr>
          <a:xfrm>
            <a:off x="7681457" y="182880"/>
            <a:ext cx="1279663" cy="365125"/>
          </a:xfrm>
        </p:spPr>
        <p:txBody>
          <a:bodyPr/>
          <a:lstStyle/>
          <a:p>
            <a:fld id="{655580D3-619D-495A-ABD6-6D634496413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52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Struktura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2</a:t>
            </a:fld>
            <a:endParaRPr lang="cs-CZ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3" y="2128588"/>
            <a:ext cx="7335274" cy="36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Lexikální analyzátor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3</a:t>
            </a:fld>
            <a:endParaRPr lang="cs-CZ" dirty="0"/>
          </a:p>
        </p:txBody>
      </p:sp>
      <p:sp>
        <p:nvSpPr>
          <p:cNvPr id="6" name="Zástupný symbol pro obsah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převedení vstupního souboru na frontu tokenů</a:t>
            </a:r>
          </a:p>
          <a:p>
            <a:r>
              <a:rPr lang="cs-CZ" dirty="0"/>
              <a:t>realizace pomocí konečného automatu</a:t>
            </a:r>
          </a:p>
          <a:p>
            <a:r>
              <a:rPr lang="cs-CZ" dirty="0"/>
              <a:t>detekce klíčových slov</a:t>
            </a:r>
          </a:p>
        </p:txBody>
      </p:sp>
    </p:spTree>
    <p:extLst>
      <p:ext uri="{BB962C8B-B14F-4D97-AF65-F5344CB8AC3E}">
        <p14:creationId xmlns:p14="http://schemas.microsoft.com/office/powerpoint/2010/main" val="322549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číslo snímk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4</a:t>
            </a:fld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6" y="221009"/>
            <a:ext cx="7325748" cy="64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Precedenční analýza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5</a:t>
            </a:fld>
            <a:endParaRPr lang="cs-CZ" dirty="0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2" y="1813615"/>
            <a:ext cx="7916856" cy="4207304"/>
          </a:xfrm>
        </p:spPr>
      </p:pic>
      <p:sp>
        <p:nvSpPr>
          <p:cNvPr id="8" name="TextovéPole 7"/>
          <p:cNvSpPr txBox="1"/>
          <p:nvPr/>
        </p:nvSpPr>
        <p:spPr>
          <a:xfrm>
            <a:off x="3221372" y="6020919"/>
            <a:ext cx="52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dirty="0"/>
              <a:t>(IG = </a:t>
            </a:r>
            <a:r>
              <a:rPr lang="cs-CZ" dirty="0" err="1"/>
              <a:t>integer</a:t>
            </a:r>
            <a:r>
              <a:rPr lang="cs-CZ" dirty="0"/>
              <a:t>, DB = double, ST = </a:t>
            </a:r>
            <a:r>
              <a:rPr lang="cs-CZ" dirty="0" err="1"/>
              <a:t>string</a:t>
            </a:r>
            <a:r>
              <a:rPr lang="cs-CZ" dirty="0"/>
              <a:t>)</a:t>
            </a:r>
          </a:p>
          <a:p>
            <a:pPr algn="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191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 prvky</a:t>
            </a:r>
          </a:p>
          <a:p>
            <a:pPr lvl="1"/>
            <a:r>
              <a:rPr lang="cs-CZ" dirty="0"/>
              <a:t>generační funkce</a:t>
            </a:r>
          </a:p>
          <a:p>
            <a:pPr lvl="1"/>
            <a:r>
              <a:rPr lang="cs-CZ" dirty="0"/>
              <a:t>list instrukcí</a:t>
            </a:r>
          </a:p>
          <a:p>
            <a:pPr lvl="1"/>
            <a:r>
              <a:rPr lang="cs-CZ" dirty="0"/>
              <a:t>zásobník adres na instrukce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6</a:t>
            </a:fld>
            <a:endParaRPr lang="cs-CZ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3" y="4139279"/>
            <a:ext cx="7125694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1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</a:t>
            </a:r>
          </a:p>
        </p:txBody>
      </p:sp>
      <p:sp>
        <p:nvSpPr>
          <p:cNvPr id="3" name="Zástupný symbol pro číslo snímk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7</a:t>
            </a:fld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9" y="2270909"/>
            <a:ext cx="7838263" cy="1446096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0" y="4021954"/>
            <a:ext cx="6475999" cy="14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Interpret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558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Knuth</a:t>
            </a:r>
            <a:r>
              <a:rPr lang="cs-CZ" dirty="0"/>
              <a:t>-Morris-</a:t>
            </a:r>
            <a:r>
              <a:rPr lang="cs-CZ" dirty="0" err="1"/>
              <a:t>Prattův</a:t>
            </a:r>
            <a:r>
              <a:rPr lang="cs-CZ" dirty="0"/>
              <a:t> </a:t>
            </a:r>
            <a:r>
              <a:rPr lang="cs-CZ" dirty="0" err="1"/>
              <a:t>alg</a:t>
            </a:r>
            <a:r>
              <a:rPr lang="cs-CZ" dirty="0"/>
              <a:t>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80D3-619D-495A-ABD6-6D6344964130}" type="slidenum">
              <a:rPr lang="cs-CZ" smtClean="0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0615076"/>
      </p:ext>
    </p:extLst>
  </p:cSld>
  <p:clrMapOvr>
    <a:masterClrMapping/>
  </p:clrMapOvr>
</p:sld>
</file>

<file path=ppt/theme/theme1.xml><?xml version="1.0" encoding="utf-8"?>
<a:theme xmlns:a="http://schemas.openxmlformats.org/drawingml/2006/main" name="Základ">
  <a:themeElements>
    <a:clrScheme name="Červená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Základ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TM03457444[[fn=Základna]]</Template>
  <TotalTime>384</TotalTime>
  <Words>99</Words>
  <Application>Microsoft Office PowerPoint</Application>
  <PresentationFormat>Předvádění na obrazovce (4:3)</PresentationFormat>
  <Paragraphs>42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Consolas</vt:lpstr>
      <vt:lpstr>Calibri</vt:lpstr>
      <vt:lpstr>Symbol</vt:lpstr>
      <vt:lpstr>Corbel</vt:lpstr>
      <vt:lpstr>Základ</vt:lpstr>
      <vt:lpstr>Interpret IFJ16</vt:lpstr>
      <vt:lpstr>Struktura</vt:lpstr>
      <vt:lpstr>Lexikální analyzátor</vt:lpstr>
      <vt:lpstr>Prezentace aplikace PowerPoint</vt:lpstr>
      <vt:lpstr>Precedenční analýza</vt:lpstr>
      <vt:lpstr>Generátor</vt:lpstr>
      <vt:lpstr>Generátor</vt:lpstr>
      <vt:lpstr>Interpret</vt:lpstr>
      <vt:lpstr>Knuth-Morris-Prattův alg.</vt:lpstr>
      <vt:lpstr>Heapsort</vt:lpstr>
      <vt:lpstr>Binární vyhledávácí strom</vt:lpstr>
      <vt:lpstr>Použité nástroje</vt:lpstr>
      <vt:lpstr>DĚKUJEME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IFJ16</dc:title>
  <dc:creator>Jakub Frýz</dc:creator>
  <cp:lastModifiedBy>Jakub Frýz</cp:lastModifiedBy>
  <cp:revision>35</cp:revision>
  <dcterms:created xsi:type="dcterms:W3CDTF">2016-12-05T18:34:55Z</dcterms:created>
  <dcterms:modified xsi:type="dcterms:W3CDTF">2016-12-10T19:19:22Z</dcterms:modified>
</cp:coreProperties>
</file>